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5" r:id="rId4"/>
    <p:sldId id="258" r:id="rId5"/>
    <p:sldId id="266" r:id="rId6"/>
    <p:sldId id="269" r:id="rId7"/>
    <p:sldId id="259" r:id="rId8"/>
    <p:sldId id="267" r:id="rId9"/>
    <p:sldId id="261" r:id="rId10"/>
    <p:sldId id="268" r:id="rId11"/>
    <p:sldId id="263" r:id="rId12"/>
    <p:sldId id="262" r:id="rId13"/>
    <p:sldId id="270" r:id="rId14"/>
    <p:sldId id="272" r:id="rId15"/>
    <p:sldId id="273" r:id="rId16"/>
    <p:sldId id="274" r:id="rId17"/>
    <p:sldId id="277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9" r:id="rId37"/>
    <p:sldId id="300" r:id="rId38"/>
    <p:sldId id="298" r:id="rId39"/>
    <p:sldId id="297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94722"/>
  </p:normalViewPr>
  <p:slideViewPr>
    <p:cSldViewPr snapToGrid="0">
      <p:cViewPr varScale="1">
        <p:scale>
          <a:sx n="143" d="100"/>
          <a:sy n="143" d="100"/>
        </p:scale>
        <p:origin x="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F4150-FD1C-44B9-A5E4-148AFC07CA22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B2528-3464-415D-BDC4-22FBBFBE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7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A4FF-796E-4414-9CA0-152107CA4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14554-16D1-422D-8AC6-054861CDC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424B7-C9D6-47EC-B731-A1234FB8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B9FF-59D9-4C15-864B-E37E0DBDE2AA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8554-FE2E-45BB-9AF7-CE64B890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E242-C071-436B-85BE-3433F824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CA51-6D4B-4D6C-AA68-C9ECBD77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DF94A-BBC2-4F47-88DF-1BB5ADCE4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F70E-5154-48B6-ADED-E3673025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6B35-BC92-4036-934F-3107F0E86CEE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7709-F257-4C4D-85AC-419FC438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23B9-E2A0-4821-AD40-160E9148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F51D4-DEB7-40FF-8952-7DB1F8B73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2427E-CD17-4C56-B727-9E264D104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40A9-1266-4B05-B129-30B9AD66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A19-3965-4392-9D48-9695E7EE24B4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CF646-4712-407D-9A4C-04881B5D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0F45E-6CD3-459C-B12F-147623A2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4F6-A315-4DB1-88A2-036539A8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4AC0-4160-4EAC-9734-854488FF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83D9C-3DD2-4BDF-BE48-D7129C3B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4FD8-77C5-4A64-A0C3-40FE5A873394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0FF4-2286-4470-85F0-6C448682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8EF7-45B8-4F1F-BC8A-76372DDD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4D2E-61DE-4EA2-8578-E9440867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80D8-C3BB-4937-86CD-F69CE533D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B6FD-818E-49C8-BC54-A3D52745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5FD-F41B-4B37-AD20-169F7C7ECF30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76E3F-9760-45F2-AD81-C44F4BDD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11FC-E3C4-4CB8-8C05-EC16472F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90F5-EC8D-494B-B4FC-4A6778B8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5DCD-3034-446F-9636-48FE08F47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BDB01-C8AF-41A5-8595-828D92561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121E2-0A8E-403D-AA3D-8DAE495F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11FB-DCF1-4126-93CC-46209E5A7AE6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B1C81-6F6F-4E88-B2A5-F4BA93D7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63239-A5CD-40C7-8962-4EC9DE77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17EF-13C5-4893-83F0-4C0D05E9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E9E19-24DF-4441-BDEA-0EC0C10AB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8C13-1A57-4D96-AEF3-B1F5C50EC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126ED-38D0-4478-B628-E37CD450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DB909-FA77-44A8-A394-6B9B9581F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465F1-0228-49CB-A45C-FCCCAB77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A1-33DB-461B-9AB7-823970B8A251}" type="datetime1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9476A-538D-4FB2-8C2A-718B5982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C08E0-A057-4B33-9638-58011E76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1367-9B5F-438B-A93D-AFA4DCE9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43092-3CCD-4292-B3CA-EEFEDBAF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6AA21-3D6D-4259-834F-A80797DFED76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1ABB-93FD-4BE9-9575-6461EF37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61EA8-7C8C-496A-8A7A-56C6F0B4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05E9A-585B-45A4-A9A5-A3EBC1D5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8D48D-8115-4797-B95E-E56D824D3887}" type="datetime1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8CAF7-FB30-494E-AC5E-818D7098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A8E3-906A-479E-95B7-25D91F69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000D-F3DF-490B-9685-3B0C51DF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34A9-F18D-4C5C-B228-03B33CDF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67ADC-F022-4610-B8EC-B3A8E645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62C1A-DE5D-4979-8B0C-C6F3A2FD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C239-80AA-400F-88E1-BFCD06761E5D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A6BD7-E63B-495D-911E-8F1259BC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EEDEB-7D08-4705-B97E-BD1CB31F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E366-4B05-4AB4-8232-1EEC836B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141AE-3BCC-4D15-A68F-CDBCFA72A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2640A-7591-4A02-9F69-83D604F3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709C-DCC2-4273-9520-D65B244A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E4-1797-43E8-A68D-14B0053E3F6B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1BA14-769A-47EB-AA42-464344F3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Financial Investing Powered By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3719-F4AC-4D4C-B5DE-EB75CD0B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DE91B-E25F-4584-9AE6-C0169CD3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B52A2-7BE2-421C-B851-16D2F4E18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634B-4433-427B-B185-A062BFDDA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157A-5AEF-4796-9FD0-A606F70E1B10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77BCC-D231-4958-9A51-BC67D7974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Financial Investing Powered By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D772C-FFCD-4C04-8C3A-E29070849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B4E9-4F3C-4880-B244-576F26C8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1BC93-0F93-4B31-B0A7-C386C25A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1AA8C1-9C69-497A-B8EA-080DA5A16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171" y="777487"/>
            <a:ext cx="8327397" cy="4508430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Capstone Presentation</a:t>
            </a: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TARP, LLC</a:t>
            </a: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  <a:t>Jamie Anderson, Jon Harris, Vincent Ji, Joe Lu</a:t>
            </a:r>
            <a:br>
              <a:rPr lang="en-US" sz="44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endParaRPr lang="en-US" sz="4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AED04-6384-4E62-9ABF-2A6D3CC2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905" y="6197600"/>
            <a:ext cx="3633095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0C0F1C-C3EB-C548-A5E4-AB108C36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7600"/>
            <a:ext cx="308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12B8-6158-4F34-8B6D-AA84228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89" y="312570"/>
            <a:ext cx="6419523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Benefits of P2P Lending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D6BD9-AA45-48B9-A96D-403B51B0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95" y="365124"/>
            <a:ext cx="2505906" cy="617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3654-EC76-417A-A7BD-7E1119D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5CF48-E048-44FB-BE2B-3D11BEFF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60" y="1502252"/>
            <a:ext cx="6121029" cy="42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29C9-3B50-446D-B205-C0CAF43C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459813"/>
            <a:ext cx="8864890" cy="854665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How does </a:t>
            </a:r>
            <a:r>
              <a:rPr lang="en-US" dirty="0" err="1">
                <a:latin typeface="Palatino Linotype" panose="02040502050505030304" pitchFamily="18" charset="0"/>
              </a:rPr>
              <a:t>LendingClub</a:t>
            </a:r>
            <a:r>
              <a:rPr lang="en-US" dirty="0">
                <a:latin typeface="Palatino Linotype" panose="02040502050505030304" pitchFamily="18" charset="0"/>
              </a:rPr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D717-F020-4798-948E-AA995A00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207008"/>
            <a:ext cx="8864890" cy="473384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In 2013, </a:t>
            </a:r>
            <a:r>
              <a:rPr lang="en-US" dirty="0" err="1">
                <a:latin typeface="Palatino Linotype" panose="02040502050505030304" pitchFamily="18" charset="0"/>
              </a:rPr>
              <a:t>LendingClub</a:t>
            </a:r>
            <a:r>
              <a:rPr lang="en-US" dirty="0">
                <a:latin typeface="Palatino Linotype" panose="02040502050505030304" pitchFamily="18" charset="0"/>
              </a:rPr>
              <a:t> received a $125 million investment from Google.  Former Morgan Stanley CEO John Mack and former Treasury Secretary Larry Summers joined </a:t>
            </a:r>
            <a:r>
              <a:rPr lang="en-US" dirty="0" err="1">
                <a:latin typeface="Palatino Linotype" panose="02040502050505030304" pitchFamily="18" charset="0"/>
              </a:rPr>
              <a:t>LendingClub’s</a:t>
            </a:r>
            <a:r>
              <a:rPr lang="en-US" dirty="0">
                <a:latin typeface="Palatino Linotype" panose="02040502050505030304" pitchFamily="18" charset="0"/>
              </a:rPr>
              <a:t> board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In 2016, research paper by Fed Reserve concluded that </a:t>
            </a:r>
            <a:r>
              <a:rPr lang="en-US" dirty="0" err="1">
                <a:latin typeface="Palatino Linotype" panose="02040502050505030304" pitchFamily="18" charset="0"/>
              </a:rPr>
              <a:t>LendingClub’s</a:t>
            </a:r>
            <a:r>
              <a:rPr lang="en-US" dirty="0">
                <a:latin typeface="Palatino Linotype" panose="02040502050505030304" pitchFamily="18" charset="0"/>
              </a:rPr>
              <a:t> lending matched the efficiency of largest traditional lenders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F9506-7DE1-4B11-AC58-E7EBA9AF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86" y="365125"/>
            <a:ext cx="1728129" cy="6103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7D294-48E8-4F50-A8F7-4EDFE866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54" y="6076708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29C9-3B50-446D-B205-C0CAF43C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489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How does </a:t>
            </a:r>
            <a:r>
              <a:rPr lang="en-US" dirty="0" err="1">
                <a:latin typeface="Palatino Linotype" panose="02040502050505030304" pitchFamily="18" charset="0"/>
              </a:rPr>
              <a:t>LendingClub</a:t>
            </a:r>
            <a:r>
              <a:rPr lang="en-US" dirty="0">
                <a:latin typeface="Palatino Linotype" panose="02040502050505030304" pitchFamily="18" charset="0"/>
              </a:rPr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D717-F020-4798-948E-AA995A00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406"/>
            <a:ext cx="8864890" cy="38531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Palatino Linotype" panose="02040502050505030304" pitchFamily="18" charset="0"/>
              </a:rPr>
              <a:t>LendingClub</a:t>
            </a:r>
            <a:r>
              <a:rPr lang="en-US" dirty="0">
                <a:latin typeface="Palatino Linotype" panose="02040502050505030304" pitchFamily="18" charset="0"/>
              </a:rPr>
              <a:t> determines if borrower is creditworthy based on credit score, payment history, requested loan size, debt-to-income ratio, and other factors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To reduce credit risk to investors, </a:t>
            </a:r>
            <a:r>
              <a:rPr lang="en-US" dirty="0" err="1">
                <a:latin typeface="Palatino Linotype" panose="02040502050505030304" pitchFamily="18" charset="0"/>
              </a:rPr>
              <a:t>LendingClub</a:t>
            </a:r>
            <a:r>
              <a:rPr lang="en-US" dirty="0">
                <a:latin typeface="Palatino Linotype" panose="02040502050505030304" pitchFamily="18" charset="0"/>
              </a:rPr>
              <a:t> approves only ~10% of loan applications and assigns interest rates proportionally to credit 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F9506-7DE1-4B11-AC58-E7EBA9AF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86" y="365125"/>
            <a:ext cx="1728129" cy="610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33C25-5896-4555-B2EF-2E01BE83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980C-4A0A-40AB-9598-CC57E904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30"/>
            <a:ext cx="3975735" cy="419578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Features to select from: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Interest rate of loan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Grade of loan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Term of loan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Borrower’s credit score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Borrower’s debt-to-income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latin typeface="Palatino Linotype" panose="02040502050505030304" pitchFamily="18" charset="0"/>
              </a:rPr>
              <a:t>Total 30+ factors to choose from</a:t>
            </a:r>
          </a:p>
        </p:txBody>
      </p:sp>
      <p:pic>
        <p:nvPicPr>
          <p:cNvPr id="3076" name="Picture 4" descr="Image result for fintech">
            <a:extLst>
              <a:ext uri="{FF2B5EF4-FFF2-40B4-BE49-F238E27FC236}">
                <a16:creationId xmlns:a16="http://schemas.microsoft.com/office/drawing/2014/main" id="{B12DECB6-5C6F-4611-A375-E73CE15FE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17" y="1636285"/>
            <a:ext cx="6635974" cy="389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9B7C0-168D-4A48-9C20-878A01C6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32" y="82967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9B7C0-168D-4A48-9C20-878A01C6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255" y="6013704"/>
            <a:ext cx="3067275" cy="557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E768F-BD32-A146-A2E1-7B559819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32" y="1209330"/>
            <a:ext cx="6772956" cy="536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BF326-6BB7-4AB0-BA54-7282B0DE2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254" y="1209330"/>
            <a:ext cx="3067276" cy="4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32" y="82967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9B7C0-168D-4A48-9C20-878A01C6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44" y="5820373"/>
            <a:ext cx="3067275" cy="557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AB035-AE2E-BC44-BA4D-801B65D3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77" y="1285384"/>
            <a:ext cx="7461676" cy="5092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406CD7-9BBF-4113-BE47-D3EDA6BC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644" y="1281738"/>
            <a:ext cx="3077284" cy="43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AF6D-C53C-42F7-92AB-4091492D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32" y="82967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Choosing a Loan as an Investor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9B7C0-168D-4A48-9C20-878A01C6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183" y="6020535"/>
            <a:ext cx="3213043" cy="584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406CD7-9BBF-4113-BE47-D3EDA6BC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74" y="1306286"/>
            <a:ext cx="3223052" cy="454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2EC67-AA2E-024A-883C-A15A9DB5E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69" y="1175657"/>
            <a:ext cx="6900927" cy="54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61" y="444700"/>
            <a:ext cx="64308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Grade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592EB-8F62-4C79-927B-2616B86A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51" y="5704785"/>
            <a:ext cx="3067275" cy="557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26E76-5EB7-4F51-8066-4BE561CD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70" y="1589032"/>
            <a:ext cx="4284660" cy="467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5C785-FE1B-49C1-8CAA-BF6D1693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51" y="778467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61" y="517852"/>
            <a:ext cx="64308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3EEE4-7A89-4D4D-89D0-588A9FB2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74" y="1843415"/>
            <a:ext cx="6295459" cy="4369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50BD4-99F0-46F9-A713-328BEF35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51" y="5736136"/>
            <a:ext cx="3067275" cy="557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2B037-0D29-488D-A158-5B2A93A62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51" y="809818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61" y="517852"/>
            <a:ext cx="6430856" cy="1017842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Grade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625BA-85A6-4DBA-B7A9-EF59B2CA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74" y="1575145"/>
            <a:ext cx="6050794" cy="4814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2C3999-8796-4D91-9359-1D2A5054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51" y="5704785"/>
            <a:ext cx="3067275" cy="557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1A827-BBEC-41D6-9486-4F9D0CB8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51" y="778467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2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772440-BA4F-474E-BAA8-11273C26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780"/>
            <a:ext cx="7943952" cy="863838"/>
          </a:xfrm>
        </p:spPr>
        <p:txBody>
          <a:bodyPr>
            <a:norm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About Us (TARP, LLC)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6F97A62-A6C5-4BF2-AD03-7A330A0CB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998" y="1510961"/>
            <a:ext cx="7943952" cy="45828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TARP, LLC is an investment advisory firm, powered by data science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Palatino Linotype" panose="02040502050505030304" pitchFamily="18" charset="0"/>
              </a:rPr>
              <a:t>Our goals: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Help investors understand opportunities in P2P lending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Invest their capital in more systematic manner, using data visualizations and machine learning models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82B722-4E6F-4AC0-9029-E2C3D436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70" y="5984539"/>
            <a:ext cx="3067275" cy="5575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33A4E0-D8B6-4145-AFA3-EAB0A4B0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15" y="371628"/>
            <a:ext cx="2776285" cy="62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9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221"/>
            <a:ext cx="10515600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65593-9C73-49D9-84D9-BCA95D96F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1315" cy="458915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Key take-away: lower grade loans (such as grade G) pay a higher interest rate, but also come with a higher chance of default (loss of principal)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A risk-averse investor might want to choose a high grade loan (such as grade A) that pays a lower interest rate, but comes with a lower chance of default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C3999-8796-4D91-9359-1D2A5054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51" y="5704785"/>
            <a:ext cx="3067275" cy="557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1A827-BBEC-41D6-9486-4F9D0CB8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51" y="778467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52" y="449925"/>
            <a:ext cx="64308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7B082-6D6D-4191-BECE-057E5DA0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16" y="1619859"/>
            <a:ext cx="8787396" cy="461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F74C8-6A20-40F8-8E0A-38A5036E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93" y="5177045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813" y="434250"/>
            <a:ext cx="64308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4748B-4655-45C1-9716-C86155F1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68" y="1504841"/>
            <a:ext cx="6964243" cy="5008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AE7D4-41A5-4725-9EEB-6E77EABB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82" y="5704785"/>
            <a:ext cx="3067275" cy="557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DCD4F-6BD7-418C-B274-F0A0D41E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382" y="778467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813" y="434250"/>
            <a:ext cx="64308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AE7D4-41A5-4725-9EEB-6E77EABB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82" y="6002617"/>
            <a:ext cx="3067275" cy="557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DCD4F-6BD7-418C-B274-F0A0D41E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82" y="898645"/>
            <a:ext cx="3067275" cy="486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B4CC6-A058-4565-A80E-C8D6279C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00" y="1461979"/>
            <a:ext cx="5841443" cy="50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883A-5880-4562-B159-8847B877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221"/>
            <a:ext cx="688978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Loan Criterion: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65593-9C73-49D9-84D9-BCA95D96F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784"/>
            <a:ext cx="7041315" cy="458915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Similar take-away: 5 year (60 month) terms pay a higher interest rate, but also come with a higher chance of default (loss of principal)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A risk-averse investor might want to choose 3 year (36 month) that pays a lower interest rate, but comes with a lower chance of default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C3999-8796-4D91-9359-1D2A5054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51" y="5704785"/>
            <a:ext cx="3067275" cy="557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1A827-BBEC-41D6-9486-4F9D0CB8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51" y="778467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B2B-DF66-4497-8EE1-4059876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34" y="500062"/>
            <a:ext cx="7239871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What About Total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50522-A23E-48B9-AEC7-2F9471C3C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95" y="1783824"/>
            <a:ext cx="740185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What we learned from term and grade: higher interest rates are associated with higher chance of default (loss of principal)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Does the higher interest rate compensate for loss of principal, on average?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Total return =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Palatino Linotype" panose="02040502050505030304" pitchFamily="18" charset="0"/>
              </a:rPr>
              <a:t>   (total payments) / (funded amount of loan)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1A14-B995-46CB-AB1B-D75E25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85" y="5699560"/>
            <a:ext cx="3067275" cy="5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EB70-B060-49FB-B871-5A79537F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85" y="773242"/>
            <a:ext cx="3067275" cy="48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67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B2B-DF66-4497-8EE1-4059876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449" y="500062"/>
            <a:ext cx="62945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Total Return by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1A14-B995-46CB-AB1B-D75E25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85" y="5699560"/>
            <a:ext cx="3067275" cy="5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EB70-B060-49FB-B871-5A79537F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85" y="773242"/>
            <a:ext cx="3067275" cy="4869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97D98-680A-4B1A-BEE6-38A86113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1" y="1607086"/>
            <a:ext cx="6925036" cy="4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B2B-DF66-4497-8EE1-4059876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449" y="500062"/>
            <a:ext cx="62945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Total Return by 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1A14-B995-46CB-AB1B-D75E25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85" y="5699560"/>
            <a:ext cx="3067275" cy="5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EB70-B060-49FB-B871-5A79537F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85" y="773242"/>
            <a:ext cx="3067275" cy="4869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9423F-8380-425F-A584-B2D6659AA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8" y="1580251"/>
            <a:ext cx="6857632" cy="49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B2B-DF66-4497-8EE1-4059876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449" y="500062"/>
            <a:ext cx="6294556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Total Return by 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1A14-B995-46CB-AB1B-D75E25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85" y="5699560"/>
            <a:ext cx="3067275" cy="55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9EB70-B060-49FB-B871-5A79537F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85" y="773242"/>
            <a:ext cx="3067275" cy="4869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4F2D6-AB76-4F4A-9B0B-9C8E815F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03" y="1537716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3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181"/>
            <a:ext cx="7569055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How to Avoid Huge Losses?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06AAB-5D8F-419F-B1A5-108A6296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9072"/>
            <a:ext cx="7417526" cy="465122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Even grade A and B tranches contain some loans with -100% ROI (loss of all invested principal)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How can we avoid this situation?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“Don’t put all of your eggs in the same basket”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Toss 1 coin: 50% chance of tails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Toss 10 coins: 0.1% chance of all tails</a:t>
            </a:r>
          </a:p>
          <a:p>
            <a:pPr>
              <a:lnSpc>
                <a:spcPct val="150000"/>
              </a:lnSpc>
            </a:pP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9EC07-DF63-47A4-A4CC-044A82F1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88" y="5666667"/>
            <a:ext cx="3067275" cy="55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1207F-1C3D-4D86-98D3-82D91D31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88" y="767100"/>
            <a:ext cx="3067276" cy="4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AFF-170D-4935-AB83-25A1E1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92292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Explosive Growth of P2P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81EB9-FD82-49B8-B372-EEEF629F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543"/>
            <a:ext cx="757428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Rise of P2P lending fueled by increasingly powerful computers, plethora of big data sets, and banks lending less than pre-2008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For instance, now fin-techs provide 50% of unsecured personal loans in 2020 (compared to 20% in just 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6B4C7-E4E1-4E76-89B5-426F5D1B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835" y="418351"/>
            <a:ext cx="2760474" cy="612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B90E5-66A5-4947-8097-F6994BD8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2947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Power of Diversification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25F80-BF90-49DC-AFEC-F6E798EA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166"/>
            <a:ext cx="4130911" cy="46877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Palatino Linotype" panose="02040502050505030304" pitchFamily="18" charset="0"/>
              </a:rPr>
              <a:t>Worst return out of 1,000 simulations of a portfolio containing 20 grade A loans: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Palatino Linotype" panose="02040502050505030304" pitchFamily="18" charset="0"/>
              </a:rPr>
              <a:t>-9%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D42B8-7CFB-4C41-BFE5-15F1B456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54" y="1496415"/>
            <a:ext cx="6630022" cy="48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6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2947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Power of Diversification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25F80-BF90-49DC-AFEC-F6E798EA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166"/>
            <a:ext cx="4130911" cy="46877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Palatino Linotype" panose="02040502050505030304" pitchFamily="18" charset="0"/>
              </a:rPr>
              <a:t>Worst return out of 1,000 simulations of a portfolio containing 100 grade A loans: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Palatino Linotype" panose="02040502050505030304" pitchFamily="18" charset="0"/>
              </a:rPr>
              <a:t>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89F43-F56F-4F3F-9249-43F0EA10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53" y="1489166"/>
            <a:ext cx="6676815" cy="48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2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2947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Power of Diversification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25F80-BF90-49DC-AFEC-F6E798EA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166"/>
            <a:ext cx="4130911" cy="468779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Palatino Linotype" panose="02040502050505030304" pitchFamily="18" charset="0"/>
              </a:rPr>
              <a:t>Worst return out of 1,000 simulations of a portfolio containing 5 of each grade A, B, C, D loans (20 loans total):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Palatino Linotype" panose="02040502050505030304" pitchFamily="18" charset="0"/>
              </a:rPr>
              <a:t>-16%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9F5CE-DCBF-416E-A167-E0EEFFF5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25" y="1655241"/>
            <a:ext cx="6645612" cy="45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8541-E0EE-4860-9040-32E7F83C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2947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Power of Diversification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25F80-BF90-49DC-AFEC-F6E798EA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166"/>
            <a:ext cx="4130911" cy="468779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Palatino Linotype" panose="02040502050505030304" pitchFamily="18" charset="0"/>
              </a:rPr>
              <a:t>Worst return out of 1,000 simulations of a portfolio containing 25 of each grade A, B, C, D loans (100 loans total):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Palatino Linotype" panose="02040502050505030304" pitchFamily="18" charset="0"/>
              </a:rPr>
              <a:t>-5%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CDDE2-79CC-4237-8D30-A726E461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32" y="1598894"/>
            <a:ext cx="6645986" cy="45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33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1BC93-0F93-4B31-B0A7-C386C25A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1AA8C1-9C69-497A-B8EA-080DA5A1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bg1"/>
                </a:solidFill>
                <a:latin typeface="Palatino Linotype" panose="02040502050505030304" pitchFamily="18" charset="0"/>
              </a:rPr>
              <a:t>About the Authors</a:t>
            </a:r>
            <a:endParaRPr lang="en-US" sz="4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49C6F-911D-2143-B27D-D264E906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175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If you would like to learn more about the authors, please check out our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Linkedin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 pages</a:t>
            </a:r>
          </a:p>
          <a:p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Jamie Anderson: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linkedin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Jon Harris: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linkedin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Vincent Ji: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linkedin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Joe Lu: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linkedin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AED04-6384-4E62-9ABF-2A6D3CC2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905" y="6197600"/>
            <a:ext cx="3633095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0C0F1C-C3EB-C548-A5E4-AB108C36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97600"/>
            <a:ext cx="308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9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7D48-1208-6B4F-9B2C-3C5161BC7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A71B-187A-C14E-920C-464F2543D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8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B2B-DF66-4497-8EE1-40598763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ML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820C-523C-D644-9B12-FB84292F88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Goal is risk aversion</a:t>
            </a:r>
          </a:p>
          <a:p>
            <a:pPr lvl="1"/>
            <a:r>
              <a:rPr lang="en-US" dirty="0"/>
              <a:t>Want to avoid ‘bad’ loans</a:t>
            </a:r>
          </a:p>
          <a:p>
            <a:pPr lvl="2"/>
            <a:r>
              <a:rPr lang="en-US" dirty="0"/>
              <a:t>ROI &lt; -20%</a:t>
            </a:r>
          </a:p>
          <a:p>
            <a:pPr lvl="2"/>
            <a:endParaRPr lang="en-US" dirty="0"/>
          </a:p>
          <a:p>
            <a:r>
              <a:rPr lang="en-US" dirty="0"/>
              <a:t>Need ability to classify loans</a:t>
            </a:r>
          </a:p>
          <a:p>
            <a:pPr lvl="1"/>
            <a:r>
              <a:rPr lang="en-US" dirty="0"/>
              <a:t>Good loan: ROI &gt; 20%</a:t>
            </a:r>
          </a:p>
          <a:p>
            <a:pPr lvl="1"/>
            <a:r>
              <a:rPr lang="en-US" dirty="0"/>
              <a:t>Bad loan: ROI &lt; -20%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1A14-B995-46CB-AB1B-D75E25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725" y="6300451"/>
            <a:ext cx="3067275" cy="55754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61E6BD-4FF0-D14F-8055-98ECC91C62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825626"/>
            <a:ext cx="602492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1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3D58-33F1-5E40-B053-28B86F12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9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539D-DB2E-D34A-B555-BCD1644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Task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BBA45C-59E2-FC4D-8C9C-5365945F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Classifier Adjustments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83FBA8-443A-464B-A30A-56B6E64E9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scale_pos_weight</a:t>
            </a:r>
            <a:r>
              <a:rPr lang="en-US" i="1" dirty="0"/>
              <a:t> </a:t>
            </a:r>
            <a:r>
              <a:rPr lang="en-US" dirty="0"/>
              <a:t>parameter</a:t>
            </a:r>
          </a:p>
          <a:p>
            <a:pPr lvl="1"/>
            <a:r>
              <a:rPr lang="en-US" dirty="0"/>
              <a:t>N (neg. </a:t>
            </a:r>
            <a:r>
              <a:rPr lang="en-US" dirty="0" err="1"/>
              <a:t>obv</a:t>
            </a:r>
            <a:r>
              <a:rPr lang="en-US" dirty="0"/>
              <a:t>.) / N (pos. </a:t>
            </a:r>
            <a:r>
              <a:rPr lang="en-US" dirty="0" err="1"/>
              <a:t>obv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Could be tuned, but was not out of time constraint</a:t>
            </a:r>
          </a:p>
          <a:p>
            <a:pPr lvl="1"/>
            <a:endParaRPr lang="en-US" dirty="0"/>
          </a:p>
          <a:p>
            <a:r>
              <a:rPr lang="en-US" dirty="0"/>
              <a:t>AUC Precision-Recall (</a:t>
            </a:r>
            <a:r>
              <a:rPr lang="en-US" dirty="0" err="1"/>
              <a:t>auc_PR</a:t>
            </a:r>
            <a:r>
              <a:rPr lang="en-US" dirty="0"/>
              <a:t>) used to evaluate models</a:t>
            </a:r>
          </a:p>
          <a:p>
            <a:pPr lvl="1"/>
            <a:r>
              <a:rPr lang="en-US" dirty="0"/>
              <a:t>Accuracy (ROC AUC) inappropriate for imbalanced data</a:t>
            </a:r>
          </a:p>
          <a:p>
            <a:pPr lvl="2"/>
            <a:r>
              <a:rPr lang="en-US" dirty="0"/>
              <a:t>Ex: Guess all loans are ‘good’; already 84% accuracy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22B894-C590-664B-A4E7-5290CD763D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Mean ROI of loans ~3%</a:t>
            </a:r>
          </a:p>
          <a:p>
            <a:pPr lvl="1"/>
            <a:r>
              <a:rPr lang="en-US" dirty="0"/>
              <a:t>However, some loans lose as much as </a:t>
            </a:r>
          </a:p>
          <a:p>
            <a:pPr lvl="1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8DC082-79CB-AC4F-B32A-21926AE9C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 of ML</a:t>
            </a:r>
          </a:p>
        </p:txBody>
      </p:sp>
    </p:spTree>
    <p:extLst>
      <p:ext uri="{BB962C8B-B14F-4D97-AF65-F5344CB8AC3E}">
        <p14:creationId xmlns:p14="http://schemas.microsoft.com/office/powerpoint/2010/main" val="1377272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539D-DB2E-D34A-B555-BCD1644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D4668-926F-5F42-ACBA-816E2D92E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B1AC-1D86-BD4C-B307-5BA49E64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3529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‘Good’ loans (ROI &gt; -20%)</a:t>
            </a:r>
          </a:p>
          <a:p>
            <a:pPr lvl="1"/>
            <a:r>
              <a:rPr lang="en-US" dirty="0"/>
              <a:t>Classified as 1</a:t>
            </a:r>
          </a:p>
          <a:p>
            <a:pPr lvl="1"/>
            <a:r>
              <a:rPr lang="en-US" dirty="0"/>
              <a:t>84% of all loans</a:t>
            </a:r>
          </a:p>
          <a:p>
            <a:r>
              <a:rPr lang="en-US" dirty="0"/>
              <a:t>‘Bad’ loans (ROI &lt; -20% )</a:t>
            </a:r>
          </a:p>
          <a:p>
            <a:pPr lvl="1"/>
            <a:r>
              <a:rPr lang="en-US" dirty="0"/>
              <a:t>Classified as 0</a:t>
            </a:r>
          </a:p>
          <a:p>
            <a:pPr lvl="1"/>
            <a:r>
              <a:rPr lang="en-US" dirty="0"/>
              <a:t>Only 16% of data</a:t>
            </a:r>
          </a:p>
          <a:p>
            <a:pPr lvl="1"/>
            <a:endParaRPr lang="en-US" dirty="0"/>
          </a:p>
          <a:p>
            <a:r>
              <a:rPr lang="en-US" dirty="0"/>
              <a:t>Goal of classifier is to avoid false positives (</a:t>
            </a:r>
            <a:r>
              <a:rPr lang="en-US" dirty="0" err="1"/>
              <a:t>ie</a:t>
            </a:r>
            <a:r>
              <a:rPr lang="en-US" dirty="0"/>
              <a:t>. misclassifying bad loans as good)</a:t>
            </a:r>
          </a:p>
          <a:p>
            <a:pPr lvl="1"/>
            <a:r>
              <a:rPr lang="en-US" dirty="0"/>
              <a:t>False negatives less harmful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BBA45C-59E2-FC4D-8C9C-5365945F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Classifier Adjustments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83FBA8-443A-464B-A30A-56B6E64E9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scale_pos_weight</a:t>
            </a:r>
            <a:r>
              <a:rPr lang="en-US" i="1" dirty="0"/>
              <a:t> </a:t>
            </a:r>
            <a:r>
              <a:rPr lang="en-US" dirty="0"/>
              <a:t>parameter</a:t>
            </a:r>
          </a:p>
          <a:p>
            <a:pPr lvl="1"/>
            <a:r>
              <a:rPr lang="en-US" dirty="0"/>
              <a:t>N (neg. </a:t>
            </a:r>
            <a:r>
              <a:rPr lang="en-US" dirty="0" err="1"/>
              <a:t>obv</a:t>
            </a:r>
            <a:r>
              <a:rPr lang="en-US" dirty="0"/>
              <a:t>.) / N (pos. </a:t>
            </a:r>
            <a:r>
              <a:rPr lang="en-US" dirty="0" err="1"/>
              <a:t>obv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Could be tuned, but was not out of time constraint</a:t>
            </a:r>
          </a:p>
          <a:p>
            <a:pPr lvl="1"/>
            <a:endParaRPr lang="en-US" dirty="0"/>
          </a:p>
          <a:p>
            <a:r>
              <a:rPr lang="en-US" dirty="0"/>
              <a:t>AUC Precision-Recall (</a:t>
            </a:r>
            <a:r>
              <a:rPr lang="en-US" dirty="0" err="1"/>
              <a:t>auc_PR</a:t>
            </a:r>
            <a:r>
              <a:rPr lang="en-US" dirty="0"/>
              <a:t>) used to evaluate models</a:t>
            </a:r>
          </a:p>
          <a:p>
            <a:pPr lvl="1"/>
            <a:r>
              <a:rPr lang="en-US" dirty="0"/>
              <a:t>Accuracy (ROC AUC) inappropriate for imbalanced data</a:t>
            </a:r>
          </a:p>
          <a:p>
            <a:pPr lvl="2"/>
            <a:r>
              <a:rPr lang="en-US" dirty="0"/>
              <a:t>Ex: Guess all loans are ‘good’; already 84% accuracy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3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AFF-170D-4935-AB83-25A1E1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30" y="312570"/>
            <a:ext cx="8002742" cy="61818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Explosive Growth of P2P Lending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90E5-66A5-4947-8097-F6994BD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85D0CA-13F7-4B5E-9490-90BB375D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57" y="399975"/>
            <a:ext cx="2340043" cy="6145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02CA40-F738-4818-8FC5-AFC86F85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30" y="1087462"/>
            <a:ext cx="7162998" cy="45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7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16EB-D2AD-5040-AFD8-15A5CDF8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Tree-Based Model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**Jamie Background Info**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37E3C-CF0D-9044-B2D7-6496EC9F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XGBoost</a:t>
            </a:r>
            <a:r>
              <a:rPr lang="en-US" dirty="0">
                <a:solidFill>
                  <a:srgbClr val="FF0000"/>
                </a:solidFill>
              </a:rPr>
              <a:t> – iterative approach inherent to gradient boosting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Trains models in succession to correct the residual errors made by the previous model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 Forest algorithm was avoided due to time constraints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trained in succession</a:t>
            </a:r>
          </a:p>
        </p:txBody>
      </p:sp>
    </p:spTree>
    <p:extLst>
      <p:ext uri="{BB962C8B-B14F-4D97-AF65-F5344CB8AC3E}">
        <p14:creationId xmlns:p14="http://schemas.microsoft.com/office/powerpoint/2010/main" val="206596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539D-DB2E-D34A-B555-BCD1644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D4668-926F-5F42-ACBA-816E2D92E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B1AC-1D86-BD4C-B307-5BA49E64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3529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‘Good’ loans (ROI &gt; -20%)</a:t>
            </a:r>
          </a:p>
          <a:p>
            <a:pPr lvl="1"/>
            <a:r>
              <a:rPr lang="en-US" dirty="0"/>
              <a:t>Classified as 1</a:t>
            </a:r>
          </a:p>
          <a:p>
            <a:pPr lvl="1"/>
            <a:r>
              <a:rPr lang="en-US" dirty="0"/>
              <a:t>84% of all loans</a:t>
            </a:r>
          </a:p>
          <a:p>
            <a:r>
              <a:rPr lang="en-US" dirty="0"/>
              <a:t>‘Bad’ loans (ROI &lt; -20% )</a:t>
            </a:r>
          </a:p>
          <a:p>
            <a:pPr lvl="1"/>
            <a:r>
              <a:rPr lang="en-US" dirty="0"/>
              <a:t>Classified as 0</a:t>
            </a:r>
          </a:p>
          <a:p>
            <a:pPr lvl="1"/>
            <a:r>
              <a:rPr lang="en-US" dirty="0"/>
              <a:t>Only 16% of data</a:t>
            </a:r>
          </a:p>
          <a:p>
            <a:pPr lvl="1"/>
            <a:endParaRPr lang="en-US" dirty="0"/>
          </a:p>
          <a:p>
            <a:r>
              <a:rPr lang="en-US" dirty="0"/>
              <a:t>Goal of classifier is to avoid false positives (</a:t>
            </a:r>
            <a:r>
              <a:rPr lang="en-US" dirty="0" err="1"/>
              <a:t>ie</a:t>
            </a:r>
            <a:r>
              <a:rPr lang="en-US" dirty="0"/>
              <a:t>. misclassifying bad loans as good)</a:t>
            </a:r>
          </a:p>
          <a:p>
            <a:pPr lvl="1"/>
            <a:r>
              <a:rPr lang="en-US" dirty="0"/>
              <a:t>False negatives less harmful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BBA45C-59E2-FC4D-8C9C-5365945F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Classifier Adjustments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83FBA8-443A-464B-A30A-56B6E64E9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scale_pos_weight</a:t>
            </a:r>
            <a:r>
              <a:rPr lang="en-US" i="1" dirty="0"/>
              <a:t> </a:t>
            </a:r>
            <a:r>
              <a:rPr lang="en-US" dirty="0"/>
              <a:t>parameter</a:t>
            </a:r>
          </a:p>
          <a:p>
            <a:pPr lvl="1"/>
            <a:r>
              <a:rPr lang="en-US" dirty="0"/>
              <a:t>N (neg. </a:t>
            </a:r>
            <a:r>
              <a:rPr lang="en-US" dirty="0" err="1"/>
              <a:t>obv</a:t>
            </a:r>
            <a:r>
              <a:rPr lang="en-US" dirty="0"/>
              <a:t>.) / N (pos. </a:t>
            </a:r>
            <a:r>
              <a:rPr lang="en-US" dirty="0" err="1"/>
              <a:t>obv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Could be tuned, but was not out of time constraint</a:t>
            </a:r>
          </a:p>
          <a:p>
            <a:pPr lvl="1"/>
            <a:endParaRPr lang="en-US" dirty="0"/>
          </a:p>
          <a:p>
            <a:r>
              <a:rPr lang="en-US" dirty="0"/>
              <a:t>AUC Precision-Recall (</a:t>
            </a:r>
            <a:r>
              <a:rPr lang="en-US" dirty="0" err="1"/>
              <a:t>auc_PR</a:t>
            </a:r>
            <a:r>
              <a:rPr lang="en-US" dirty="0"/>
              <a:t>) used to evaluate models</a:t>
            </a:r>
          </a:p>
          <a:p>
            <a:pPr lvl="1"/>
            <a:r>
              <a:rPr lang="en-US" dirty="0"/>
              <a:t>Accuracy (ROC AUC) inappropriate for imbalanced data</a:t>
            </a:r>
          </a:p>
          <a:p>
            <a:pPr lvl="2"/>
            <a:r>
              <a:rPr lang="en-US" dirty="0"/>
              <a:t>Ex: Guess all loans are ‘good’; already 84% accuracy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42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539D-DB2E-D34A-B555-BCD1644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D4668-926F-5F42-ACBA-816E2D92E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B1AC-1D86-BD4C-B307-5BA49E64ED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n_estimators</a:t>
            </a:r>
            <a:endParaRPr lang="en-US" dirty="0"/>
          </a:p>
          <a:p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/>
              <a:t>Maximum depth of a tree</a:t>
            </a:r>
          </a:p>
          <a:p>
            <a:r>
              <a:rPr lang="en-US" dirty="0"/>
              <a:t>Subsample</a:t>
            </a:r>
          </a:p>
          <a:p>
            <a:pPr lvl="1"/>
            <a:r>
              <a:rPr lang="en-US" dirty="0"/>
              <a:t>Fraction of observations to be randomly samples for each tree</a:t>
            </a:r>
          </a:p>
          <a:p>
            <a:r>
              <a:rPr lang="en-US" dirty="0" err="1"/>
              <a:t>colsample_bytree</a:t>
            </a:r>
            <a:endParaRPr lang="en-US" dirty="0"/>
          </a:p>
          <a:p>
            <a:pPr lvl="1"/>
            <a:r>
              <a:rPr lang="en-US" dirty="0"/>
              <a:t>Fraction of columns to be randomly samples for each tree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BBA45C-59E2-FC4D-8C9C-5365945F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83FBA8-443A-464B-A30A-56B6E64E9E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Logistic Regression:</a:t>
            </a:r>
          </a:p>
          <a:p>
            <a:pPr lvl="1"/>
            <a:r>
              <a:rPr lang="en-US" dirty="0"/>
              <a:t>Precision = 90.7%</a:t>
            </a:r>
          </a:p>
          <a:p>
            <a:pPr lvl="1"/>
            <a:r>
              <a:rPr lang="en-US" dirty="0"/>
              <a:t>False Discovery Rate = </a:t>
            </a:r>
          </a:p>
          <a:p>
            <a:r>
              <a:rPr lang="en-US" dirty="0" err="1"/>
              <a:t>XGBoost</a:t>
            </a:r>
            <a:r>
              <a:rPr lang="en-US" dirty="0"/>
              <a:t> Classification:</a:t>
            </a:r>
          </a:p>
          <a:p>
            <a:pPr lvl="1"/>
            <a:r>
              <a:rPr lang="en-US" dirty="0"/>
              <a:t>Prediction = </a:t>
            </a:r>
          </a:p>
        </p:txBody>
      </p:sp>
    </p:spTree>
    <p:extLst>
      <p:ext uri="{BB962C8B-B14F-4D97-AF65-F5344CB8AC3E}">
        <p14:creationId xmlns:p14="http://schemas.microsoft.com/office/powerpoint/2010/main" val="402957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AAFF-170D-4935-AB83-25A1E1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630" y="399975"/>
            <a:ext cx="8002742" cy="61818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Explosive Growth of P2P Lending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90E5-66A5-4947-8097-F6994BD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85D0CA-13F7-4B5E-9490-90BB375D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57" y="399975"/>
            <a:ext cx="2340043" cy="6145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8D402-71E1-4C28-98B3-FFC783CB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8" y="1102504"/>
            <a:ext cx="7563349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12B8-6158-4F34-8B6D-AA84228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68665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Benefits of P2P Lending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D6BD9-AA45-48B9-A96D-403B51B0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95" y="365124"/>
            <a:ext cx="2505906" cy="617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3654-EC76-417A-A7BD-7E1119D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  <p:pic>
        <p:nvPicPr>
          <p:cNvPr id="2050" name="Picture 2" descr="Image result for lending club">
            <a:extLst>
              <a:ext uri="{FF2B5EF4-FFF2-40B4-BE49-F238E27FC236}">
                <a16:creationId xmlns:a16="http://schemas.microsoft.com/office/drawing/2014/main" id="{4DBE5FB7-1B25-418F-8002-787946E8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00" y="1452588"/>
            <a:ext cx="7761079" cy="43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5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12B8-6158-4F34-8B6D-AA84228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68665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Benefits of P2P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B21C-040A-4DEB-86F6-D213B668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616"/>
            <a:ext cx="826579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alatino Linotype" panose="02040502050505030304" pitchFamily="18" charset="0"/>
              </a:rPr>
              <a:t>P2P matches borrowers and lenders online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alatino Linotype" panose="02040502050505030304" pitchFamily="18" charset="0"/>
              </a:rPr>
              <a:t>Benefits to borrowers: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Borrowers can access funds quicker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Interest rates are often lower than those of banks and credit cards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D6BD9-AA45-48B9-A96D-403B51B0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95" y="365124"/>
            <a:ext cx="2505906" cy="617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3654-EC76-417A-A7BD-7E1119D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12B8-6158-4F34-8B6D-AA84228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1" y="438276"/>
            <a:ext cx="7778061" cy="53818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Benefits of P2P Lending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D6BD9-AA45-48B9-A96D-403B51B0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95" y="365124"/>
            <a:ext cx="2505906" cy="617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3654-EC76-417A-A7BD-7E1119D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74CE58-9560-4685-B7F5-DB5F25D6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843" y="989790"/>
            <a:ext cx="6141212" cy="49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12B8-6158-4F34-8B6D-AA842282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68665" cy="1325563"/>
          </a:xfrm>
        </p:spPr>
        <p:txBody>
          <a:bodyPr/>
          <a:lstStyle/>
          <a:p>
            <a:r>
              <a:rPr lang="en-US" dirty="0">
                <a:latin typeface="Palatino Linotype" panose="02040502050505030304" pitchFamily="18" charset="0"/>
              </a:rPr>
              <a:t>Benefits of P2P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B21C-040A-4DEB-86F6-D213B668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066"/>
            <a:ext cx="826579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alatino Linotype" panose="02040502050505030304" pitchFamily="18" charset="0"/>
              </a:rPr>
              <a:t>Benefits to investors: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Lend money (and receive returns) at a range of interest rates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Investors can invest in pools of loans: earn attractive (high) returns while spreading risk across multiple borrowers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D6BD9-AA45-48B9-A96D-403B51B0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95" y="365124"/>
            <a:ext cx="2505906" cy="617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03654-EC76-417A-A7BD-7E1119D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" y="5987881"/>
            <a:ext cx="3067275" cy="5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1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1281</Words>
  <Application>Microsoft Macintosh PowerPoint</Application>
  <PresentationFormat>Widescreen</PresentationFormat>
  <Paragraphs>174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Palatino Linotype</vt:lpstr>
      <vt:lpstr>Office Theme</vt:lpstr>
      <vt:lpstr>Capstone Presentation  TARP, LLC  Jamie Anderson, Jon Harris, Vincent Ji, Joe Lu </vt:lpstr>
      <vt:lpstr>About Us (TARP, LLC)</vt:lpstr>
      <vt:lpstr>Explosive Growth of P2P Lending</vt:lpstr>
      <vt:lpstr>Explosive Growth of P2P Lending</vt:lpstr>
      <vt:lpstr>Explosive Growth of P2P Lending</vt:lpstr>
      <vt:lpstr>Benefits of P2P Lending</vt:lpstr>
      <vt:lpstr>Benefits of P2P Lending</vt:lpstr>
      <vt:lpstr>Benefits of P2P Lending</vt:lpstr>
      <vt:lpstr>Benefits of P2P Lending</vt:lpstr>
      <vt:lpstr>Benefits of P2P Lending</vt:lpstr>
      <vt:lpstr>How does LendingClub Fit In?</vt:lpstr>
      <vt:lpstr>How does LendingClub Fit In?</vt:lpstr>
      <vt:lpstr>Choosing a Loan as an Investor</vt:lpstr>
      <vt:lpstr>Choosing a Loan as an Investor</vt:lpstr>
      <vt:lpstr>Choosing a Loan as an Investor</vt:lpstr>
      <vt:lpstr>Choosing a Loan as an Investor</vt:lpstr>
      <vt:lpstr>Loan Criterion: Grade</vt:lpstr>
      <vt:lpstr>Loan Criterion: Grade</vt:lpstr>
      <vt:lpstr>Loan Criterion: Grade</vt:lpstr>
      <vt:lpstr>Loan Criterion: Grade</vt:lpstr>
      <vt:lpstr>Loan Criterion: Term</vt:lpstr>
      <vt:lpstr>Loan Criterion: Term</vt:lpstr>
      <vt:lpstr>Loan Criterion: Term</vt:lpstr>
      <vt:lpstr>Loan Criterion: Term</vt:lpstr>
      <vt:lpstr>What About Total Return?</vt:lpstr>
      <vt:lpstr>Total Return by Term</vt:lpstr>
      <vt:lpstr>Total Return by Grade</vt:lpstr>
      <vt:lpstr>Total Return by Grade</vt:lpstr>
      <vt:lpstr>How to Avoid Huge Losses?</vt:lpstr>
      <vt:lpstr>Power of Diversification</vt:lpstr>
      <vt:lpstr>Power of Diversification</vt:lpstr>
      <vt:lpstr>Power of Diversification</vt:lpstr>
      <vt:lpstr>Power of Diversification</vt:lpstr>
      <vt:lpstr>About the Authors</vt:lpstr>
      <vt:lpstr>Modeling Slides</vt:lpstr>
      <vt:lpstr>ML Classification Problem</vt:lpstr>
      <vt:lpstr>PowerPoint Presentation</vt:lpstr>
      <vt:lpstr>Classification Task</vt:lpstr>
      <vt:lpstr>Modeling Notes</vt:lpstr>
      <vt:lpstr>Tree-Based Model  **Jamie Background Info**</vt:lpstr>
      <vt:lpstr>Modeling Notes</vt:lpstr>
      <vt:lpstr>Modeling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Lu</dc:creator>
  <cp:lastModifiedBy>Jonathan Harris</cp:lastModifiedBy>
  <cp:revision>125</cp:revision>
  <dcterms:created xsi:type="dcterms:W3CDTF">2020-03-22T20:20:23Z</dcterms:created>
  <dcterms:modified xsi:type="dcterms:W3CDTF">2020-03-25T20:11:54Z</dcterms:modified>
</cp:coreProperties>
</file>